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6" r:id="rId5"/>
    <p:sldId id="257" r:id="rId6"/>
    <p:sldId id="258" r:id="rId7"/>
    <p:sldId id="263" r:id="rId8"/>
    <p:sldId id="264" r:id="rId9"/>
    <p:sldId id="260" r:id="rId10"/>
    <p:sldId id="261" r:id="rId11"/>
    <p:sldId id="262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21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7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231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41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85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159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22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724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21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66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41817-EEA9-4E7F-B007-12BA2CEF97F8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D94DC-37E1-4D72-8B32-A764A05C3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471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hr.un.org/handbook/index/861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net.undp.org/global/popp/hrm/Pages/authorizing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6502" y="1269009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Atlas HR eServices</a:t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My Leave</a:t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200" b="1" dirty="0" smtClean="0">
                <a:solidFill>
                  <a:srgbClr val="C00000"/>
                </a:solidFill>
              </a:rPr>
              <a:t>New Leave Types 2016</a:t>
            </a:r>
            <a:endParaRPr lang="en-GB" sz="3200" b="1" dirty="0">
              <a:solidFill>
                <a:srgbClr val="C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6077" y="4941701"/>
            <a:ext cx="828675" cy="5048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391289" y="5597554"/>
            <a:ext cx="151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Floating Holiday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405" y="4899904"/>
            <a:ext cx="695325" cy="5048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464942" y="5598047"/>
            <a:ext cx="151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Official Business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230483" y="5598047"/>
            <a:ext cx="151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Rest &amp; Recuperation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529444" y="5571329"/>
            <a:ext cx="1669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Compensatory Day Off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604965" y="5571329"/>
            <a:ext cx="151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Jury Duty Leave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230" y="4871328"/>
            <a:ext cx="781050" cy="5619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8133" y="4913740"/>
            <a:ext cx="742950" cy="5238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6840" y="4823704"/>
            <a:ext cx="800100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40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Compensatory Day Off (CDO)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apply for CDO for travel compensation</a:t>
            </a:r>
            <a:endParaRPr lang="en-GB" sz="28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226" y="1881900"/>
            <a:ext cx="8810014" cy="45965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721362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Compensatory Day Off (CDO)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approve CDO </a:t>
            </a:r>
            <a:endParaRPr lang="en-GB" sz="28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248" y="1690688"/>
            <a:ext cx="8402129" cy="50385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27836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7106" y="604775"/>
            <a:ext cx="9144000" cy="2387600"/>
          </a:xfrm>
        </p:spPr>
        <p:txBody>
          <a:bodyPr>
            <a:normAutofit/>
          </a:bodyPr>
          <a:lstStyle/>
          <a:p>
            <a:r>
              <a:rPr lang="en-US" sz="9600" b="1" dirty="0" smtClean="0">
                <a:solidFill>
                  <a:schemeClr val="accent1">
                    <a:lumMod val="75000"/>
                  </a:schemeClr>
                </a:solidFill>
              </a:rPr>
              <a:t>Q&amp;A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GB" sz="3200" b="1" dirty="0">
              <a:solidFill>
                <a:srgbClr val="C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6077" y="4182575"/>
            <a:ext cx="828675" cy="5048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391289" y="4838428"/>
            <a:ext cx="151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Floating Holiday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405" y="4899904"/>
            <a:ext cx="695325" cy="5048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464942" y="5598047"/>
            <a:ext cx="151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Official Business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230483" y="4856172"/>
            <a:ext cx="151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Rest &amp; Recuperation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529444" y="5571329"/>
            <a:ext cx="1669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Compensatory Day Off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604965" y="5019241"/>
            <a:ext cx="151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Jury Duty Leave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6952" y="4389613"/>
            <a:ext cx="781050" cy="5619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8133" y="4171865"/>
            <a:ext cx="742950" cy="5238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6840" y="4823704"/>
            <a:ext cx="800100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552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Jury Duty Leave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apply for Jury Duty leave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837426" y="2183128"/>
            <a:ext cx="8169215" cy="294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27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18164"/>
            <a:ext cx="10945483" cy="521906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b="1" dirty="0"/>
              <a:t>Approval in eServices:</a:t>
            </a:r>
            <a:r>
              <a:rPr lang="en-GB" dirty="0"/>
              <a:t> </a:t>
            </a:r>
          </a:p>
          <a:p>
            <a:r>
              <a:rPr lang="en-GB" dirty="0"/>
              <a:t>Staff Member submits Floating Holiday Business request-&gt; </a:t>
            </a:r>
          </a:p>
          <a:p>
            <a:r>
              <a:rPr lang="en-GB" dirty="0"/>
              <a:t>Supervisor approves the absence -&gt;</a:t>
            </a:r>
          </a:p>
          <a:p>
            <a:r>
              <a:rPr lang="en-GB" dirty="0"/>
              <a:t>Leave Monitor, staff member and supervisor is copied when approved by supervisor.</a:t>
            </a:r>
          </a:p>
          <a:p>
            <a:pPr marL="0" indent="0">
              <a:buNone/>
            </a:pPr>
            <a:r>
              <a:rPr lang="en-US" b="1" dirty="0"/>
              <a:t>Requirements: </a:t>
            </a:r>
            <a:endParaRPr lang="en-GB" dirty="0"/>
          </a:p>
          <a:p>
            <a:pPr marL="0" indent="0">
              <a:buNone/>
            </a:pPr>
            <a:r>
              <a:rPr lang="en-US" dirty="0" smtClean="0"/>
              <a:t>The fixed holidays in NY has been reduced from 10 to 9 to allow for a Floating Holiday. It is applicable </a:t>
            </a:r>
            <a:r>
              <a:rPr lang="en-US" dirty="0"/>
              <a:t>for Staff members in New York who may observe one of the following 7 holidays as a Floating Holiday:</a:t>
            </a:r>
            <a:endParaRPr lang="en-GB" dirty="0"/>
          </a:p>
          <a:p>
            <a:pPr lvl="0"/>
            <a:r>
              <a:rPr lang="en-US" i="1" dirty="0"/>
              <a:t>7   January           Orthodox Christmas</a:t>
            </a:r>
            <a:endParaRPr lang="en-GB" dirty="0"/>
          </a:p>
          <a:p>
            <a:pPr lvl="0"/>
            <a:r>
              <a:rPr lang="en-US" i="1" dirty="0"/>
              <a:t>15 February         Presidents' Day </a:t>
            </a:r>
            <a:endParaRPr lang="en-GB" dirty="0"/>
          </a:p>
          <a:p>
            <a:pPr lvl="0"/>
            <a:r>
              <a:rPr lang="en-US" i="1" dirty="0"/>
              <a:t>29 April                Orthodox Good Friday</a:t>
            </a:r>
            <a:endParaRPr lang="en-GB" dirty="0"/>
          </a:p>
          <a:p>
            <a:pPr lvl="0"/>
            <a:r>
              <a:rPr lang="en-US" i="1" dirty="0"/>
              <a:t>12 October          Yom Kippur</a:t>
            </a:r>
            <a:endParaRPr lang="en-GB" dirty="0"/>
          </a:p>
          <a:p>
            <a:pPr lvl="0"/>
            <a:r>
              <a:rPr lang="en-US" i="1" dirty="0"/>
              <a:t>20 May                 Day of Vesak</a:t>
            </a:r>
            <a:endParaRPr lang="en-GB" dirty="0"/>
          </a:p>
          <a:p>
            <a:pPr lvl="0"/>
            <a:r>
              <a:rPr lang="en-US" i="1" dirty="0"/>
              <a:t>31 October          Diwali </a:t>
            </a:r>
            <a:endParaRPr lang="en-GB" dirty="0"/>
          </a:p>
          <a:p>
            <a:pPr lvl="0"/>
            <a:r>
              <a:rPr lang="en-US" i="1" dirty="0"/>
              <a:t>14 November      </a:t>
            </a:r>
            <a:r>
              <a:rPr lang="en-US" i="1" dirty="0" err="1"/>
              <a:t>Gurpurab</a:t>
            </a:r>
            <a:endParaRPr lang="en-GB" dirty="0"/>
          </a:p>
          <a:p>
            <a:r>
              <a:rPr lang="en-US" dirty="0"/>
              <a:t>It is not possible to apply for ½ day. </a:t>
            </a:r>
            <a:endParaRPr lang="en-GB" dirty="0"/>
          </a:p>
          <a:p>
            <a:r>
              <a:rPr lang="en-US" dirty="0"/>
              <a:t>It is not be possible to apply for 2 Floating Holidays within same year. 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Relevant policy:</a:t>
            </a:r>
            <a:r>
              <a:rPr lang="en-GB" dirty="0"/>
              <a:t>  </a:t>
            </a:r>
            <a:r>
              <a:rPr lang="en-GB" u="sng" dirty="0">
                <a:hlinkClick r:id="rId2"/>
              </a:rPr>
              <a:t>ST/IC/2015/26 </a:t>
            </a:r>
            <a:endParaRPr lang="en-GB" dirty="0"/>
          </a:p>
          <a:p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192601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Floating Holiday (NY)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apply for a Floating Holiday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56838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192601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Floating Holiday (NY)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apply for a Floating Holiday</a:t>
            </a:r>
            <a:endParaRPr lang="en-GB" sz="28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978" y="1518164"/>
            <a:ext cx="8121859" cy="50617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4081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069"/>
            <a:ext cx="10515600" cy="1325563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Rest &amp; Recuperation (R&amp;R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apply for R&amp;R</a:t>
            </a:r>
            <a:endParaRPr lang="en-GB" sz="28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189" y="1690688"/>
            <a:ext cx="9023230" cy="384946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Line Callout 2 (Border and Accent Bar) 4"/>
          <p:cNvSpPr/>
          <p:nvPr/>
        </p:nvSpPr>
        <p:spPr>
          <a:xfrm rot="10800000" flipV="1">
            <a:off x="353683" y="5540151"/>
            <a:ext cx="1889182" cy="998672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2458"/>
              <a:gd name="adj6" fmla="val -50499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Link to Emergency Contact in eServices 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Line Callout 2 (Border and Accent Bar) 5"/>
          <p:cNvSpPr/>
          <p:nvPr/>
        </p:nvSpPr>
        <p:spPr>
          <a:xfrm rot="10800000" flipV="1">
            <a:off x="0" y="4141630"/>
            <a:ext cx="1785668" cy="998672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4552"/>
              <a:gd name="adj6" fmla="val -3719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‘Approving Authority’ is Head of Office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179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Rest &amp; Recuperation (R&amp;R)</a:t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approve R&amp;R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158" y="1690688"/>
            <a:ext cx="8013844" cy="50187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5" name="Line Callout 2 (Border and Accent Bar) 4"/>
          <p:cNvSpPr/>
          <p:nvPr/>
        </p:nvSpPr>
        <p:spPr>
          <a:xfrm rot="10800000" flipV="1">
            <a:off x="301924" y="5392460"/>
            <a:ext cx="2424023" cy="998672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1595"/>
              <a:gd name="adj6" fmla="val -2848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The approvers can view the last 4 months travel related leave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373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2754"/>
            <a:ext cx="10971362" cy="514134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b="1" dirty="0"/>
              <a:t>Approving Authority: </a:t>
            </a:r>
            <a:endParaRPr lang="en-GB" dirty="0"/>
          </a:p>
          <a:p>
            <a:pPr lvl="0"/>
            <a:r>
              <a:rPr lang="en-GB" dirty="0" smtClean="0"/>
              <a:t>Travel </a:t>
            </a:r>
            <a:r>
              <a:rPr lang="en-GB" dirty="0"/>
              <a:t>by HQ staff: </a:t>
            </a:r>
            <a:r>
              <a:rPr lang="en-US" dirty="0"/>
              <a:t>Head of the organizational unit sponsoring or funding the travel</a:t>
            </a:r>
            <a:endParaRPr lang="en-GB" dirty="0"/>
          </a:p>
          <a:p>
            <a:pPr lvl="0"/>
            <a:r>
              <a:rPr lang="en-US" dirty="0"/>
              <a:t>Head of Bureau: </a:t>
            </a:r>
            <a:r>
              <a:rPr lang="en-GB" dirty="0"/>
              <a:t>Administrator or Associate Administrator</a:t>
            </a:r>
          </a:p>
          <a:p>
            <a:pPr lvl="0"/>
            <a:r>
              <a:rPr lang="en-US" dirty="0"/>
              <a:t>Administrator: Associate Administrator</a:t>
            </a:r>
            <a:endParaRPr lang="en-GB" dirty="0"/>
          </a:p>
          <a:p>
            <a:pPr lvl="0"/>
            <a:r>
              <a:rPr lang="en-US" dirty="0"/>
              <a:t>CO staff: RR/RC</a:t>
            </a:r>
            <a:endParaRPr lang="en-GB" dirty="0"/>
          </a:p>
          <a:p>
            <a:pPr lvl="0"/>
            <a:r>
              <a:rPr lang="en-US" dirty="0"/>
              <a:t>RR/RC: Head of Regional Bureau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Approval in eServices:</a:t>
            </a:r>
            <a:r>
              <a:rPr lang="en-GB" dirty="0"/>
              <a:t> </a:t>
            </a:r>
          </a:p>
          <a:p>
            <a:r>
              <a:rPr lang="en-GB" dirty="0"/>
              <a:t>Staff Member submits Official Business request-&gt; </a:t>
            </a:r>
          </a:p>
          <a:p>
            <a:r>
              <a:rPr lang="en-GB" dirty="0"/>
              <a:t>Supervisor approves the absence -&gt;</a:t>
            </a:r>
          </a:p>
          <a:p>
            <a:r>
              <a:rPr lang="en-US" dirty="0"/>
              <a:t>Approving Authority approves the absence </a:t>
            </a:r>
            <a:endParaRPr lang="en-GB" dirty="0"/>
          </a:p>
          <a:p>
            <a:r>
              <a:rPr lang="en-GB" dirty="0"/>
              <a:t>Leave Monitor, staff member and supervisor is copied when approved by Approving Authority.</a:t>
            </a:r>
          </a:p>
          <a:p>
            <a:pPr marL="0" indent="0">
              <a:buNone/>
            </a:pPr>
            <a:r>
              <a:rPr lang="en-GB" b="1" dirty="0"/>
              <a:t>Requirements:</a:t>
            </a:r>
            <a:endParaRPr lang="en-GB" dirty="0"/>
          </a:p>
          <a:p>
            <a:r>
              <a:rPr lang="en-GB" dirty="0"/>
              <a:t>Applicable for International Professional and General Service Staff but will be available in the future for Service Contract Holders &amp; UN Volunteers.</a:t>
            </a:r>
          </a:p>
          <a:p>
            <a:r>
              <a:rPr lang="en-GB" dirty="0"/>
              <a:t>The staff member will enter official travel itinerary; this will include time of day for payment purposes.</a:t>
            </a:r>
          </a:p>
          <a:p>
            <a:r>
              <a:rPr lang="en-GB" dirty="0"/>
              <a:t>The future aim for Official Business is to link the travel and budget information to Atlas Finance for efficient processing of payments. </a:t>
            </a:r>
          </a:p>
          <a:p>
            <a:pPr marL="0" indent="0">
              <a:buNone/>
            </a:pPr>
            <a:r>
              <a:rPr lang="en-GB" b="1" dirty="0"/>
              <a:t>Relevant policy:</a:t>
            </a:r>
            <a:r>
              <a:rPr lang="en-GB" dirty="0"/>
              <a:t> </a:t>
            </a:r>
            <a:endParaRPr lang="en-GB" dirty="0" smtClean="0"/>
          </a:p>
          <a:p>
            <a:r>
              <a:rPr lang="en-GB" dirty="0" smtClean="0"/>
              <a:t>Authorizing </a:t>
            </a:r>
            <a:r>
              <a:rPr lang="en-GB" dirty="0"/>
              <a:t>Official Business Travel in </a:t>
            </a:r>
            <a:r>
              <a:rPr lang="en-GB" u="sng" dirty="0">
                <a:hlinkClick r:id="rId2"/>
              </a:rPr>
              <a:t>POPP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192601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Official Business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apply for Official Business travel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53157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192601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Official Business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apply for Official Business travel</a:t>
            </a:r>
            <a:endParaRPr lang="en-GB" sz="2800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104501" y="1311215"/>
            <a:ext cx="6618797" cy="546423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Line Callout 2 (Border and Accent Bar) 6"/>
          <p:cNvSpPr/>
          <p:nvPr/>
        </p:nvSpPr>
        <p:spPr>
          <a:xfrm rot="10800000" flipV="1">
            <a:off x="2041585" y="2864919"/>
            <a:ext cx="2475781" cy="1094605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5364"/>
              <a:gd name="adj6" fmla="val -21986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If you have a personal deviation, then click the tick-box for ‘Personal Deviation’. 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Line Callout 2 (Border and Accent Bar) 7"/>
          <p:cNvSpPr/>
          <p:nvPr/>
        </p:nvSpPr>
        <p:spPr>
          <a:xfrm rot="10800000" flipV="1">
            <a:off x="1886309" y="4268648"/>
            <a:ext cx="2424023" cy="998672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0599"/>
              <a:gd name="adj6" fmla="val -3737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Enter COA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Line Callout 2 (Border and Accent Bar) 8"/>
          <p:cNvSpPr/>
          <p:nvPr/>
        </p:nvSpPr>
        <p:spPr>
          <a:xfrm rot="10800000" flipV="1">
            <a:off x="2314754" y="5576444"/>
            <a:ext cx="2424023" cy="998672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230"/>
              <a:gd name="adj6" fmla="val -2883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Attach Mission TOR or other relevant information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458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Compensatory Day Off (CDO)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- how to apply for CDO for travel compensation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694" y="1785661"/>
            <a:ext cx="10931106" cy="493430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GB" sz="4900" b="1" dirty="0" smtClean="0"/>
              <a:t>Policy: </a:t>
            </a:r>
            <a:endParaRPr lang="en-GB" sz="4900" dirty="0" smtClean="0"/>
          </a:p>
          <a:p>
            <a:r>
              <a:rPr lang="en-US" sz="4900" i="1" dirty="0" smtClean="0"/>
              <a:t>A </a:t>
            </a:r>
            <a:r>
              <a:rPr lang="en-US" sz="4900" i="1" dirty="0"/>
              <a:t>staff member will be granted a compensatory day off if required to travel on a non-working day to or from the duty station to a place of mission. This compensatory day off may be exercised immediately after the non-working day or within four (4) months of return to the duty station, upon approval. </a:t>
            </a:r>
            <a:endParaRPr lang="en-US" sz="4900" i="1" dirty="0" smtClean="0"/>
          </a:p>
          <a:p>
            <a:pPr marL="0" indent="0">
              <a:buNone/>
            </a:pPr>
            <a:r>
              <a:rPr lang="en-GB" sz="4900" b="1" dirty="0"/>
              <a:t>Approval in eServices: </a:t>
            </a:r>
            <a:endParaRPr lang="en-GB" sz="4900" dirty="0"/>
          </a:p>
          <a:p>
            <a:r>
              <a:rPr lang="en-GB" sz="4900" dirty="0"/>
              <a:t>Staff Member submits Compensatory Day Off -&gt;</a:t>
            </a:r>
          </a:p>
          <a:p>
            <a:r>
              <a:rPr lang="en-GB" sz="4900" dirty="0"/>
              <a:t>Supervisor approves the absence -&gt; </a:t>
            </a:r>
          </a:p>
          <a:p>
            <a:r>
              <a:rPr lang="en-GB" sz="4900" dirty="0"/>
              <a:t>Leave Monitor approves the eligibility for CDO -&gt;</a:t>
            </a:r>
          </a:p>
          <a:p>
            <a:r>
              <a:rPr lang="en-GB" sz="4900" dirty="0"/>
              <a:t>Once approved by Leave Monitor an email is forwarded to the staff member, supervisor and Leave Monitor.</a:t>
            </a:r>
          </a:p>
          <a:p>
            <a:pPr marL="0" indent="0">
              <a:buNone/>
            </a:pPr>
            <a:r>
              <a:rPr lang="en-GB" sz="4900" b="1" dirty="0"/>
              <a:t>Requirements</a:t>
            </a:r>
            <a:r>
              <a:rPr lang="en-GB" sz="4900" dirty="0"/>
              <a:t>:</a:t>
            </a:r>
          </a:p>
          <a:p>
            <a:r>
              <a:rPr lang="en-GB" sz="4900" dirty="0"/>
              <a:t>Applicable for International Professional and General Service Staff but will be available in the future for Service Contract Holders &amp; UN Volunteers.</a:t>
            </a:r>
          </a:p>
          <a:p>
            <a:r>
              <a:rPr lang="en-GB" sz="4900" dirty="0"/>
              <a:t>The CDO request page will display the last 4 months Official Business periods. It is possible to link in to the Official Business periods for more detailed information. </a:t>
            </a:r>
          </a:p>
          <a:p>
            <a:pPr marL="0" indent="0">
              <a:buNone/>
            </a:pPr>
            <a:r>
              <a:rPr lang="en-GB" sz="4900" b="1" dirty="0"/>
              <a:t>Note: </a:t>
            </a:r>
            <a:endParaRPr lang="en-GB" sz="4900" dirty="0"/>
          </a:p>
          <a:p>
            <a:r>
              <a:rPr lang="en-GB" sz="4900" dirty="0"/>
              <a:t>Compensatory </a:t>
            </a:r>
            <a:r>
              <a:rPr lang="en-GB" sz="4900" b="1" dirty="0"/>
              <a:t>Day</a:t>
            </a:r>
            <a:r>
              <a:rPr lang="en-GB" sz="4900" dirty="0"/>
              <a:t> Off (C</a:t>
            </a:r>
            <a:r>
              <a:rPr lang="en-GB" sz="4900" b="1" dirty="0"/>
              <a:t>D</a:t>
            </a:r>
            <a:r>
              <a:rPr lang="en-GB" sz="4900" dirty="0"/>
              <a:t>O) should not be mistaken with Compensatory </a:t>
            </a:r>
            <a:r>
              <a:rPr lang="en-GB" sz="4900" b="1" dirty="0"/>
              <a:t>Time</a:t>
            </a:r>
            <a:r>
              <a:rPr lang="en-GB" sz="4900" dirty="0"/>
              <a:t> Off (C</a:t>
            </a:r>
            <a:r>
              <a:rPr lang="en-GB" sz="4900" b="1" dirty="0"/>
              <a:t>T</a:t>
            </a:r>
            <a:r>
              <a:rPr lang="en-GB" sz="4900" dirty="0"/>
              <a:t>O) which is used for overtime compensation for local staff. CTO should still be entered manually if overtime compensation is taken as time off.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350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9E904310F9BF4F86800442E2C3CD5D" ma:contentTypeVersion="1" ma:contentTypeDescription="Create a new document." ma:contentTypeScope="" ma:versionID="68b80a8de9da880b60b7bd5dbe98e87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34FDB36-BCE6-4946-BD4D-766DB53C101C}"/>
</file>

<file path=customXml/itemProps2.xml><?xml version="1.0" encoding="utf-8"?>
<ds:datastoreItem xmlns:ds="http://schemas.openxmlformats.org/officeDocument/2006/customXml" ds:itemID="{36D122BE-4595-44E1-8F79-7A8EA977D5D9}"/>
</file>

<file path=customXml/itemProps3.xml><?xml version="1.0" encoding="utf-8"?>
<ds:datastoreItem xmlns:ds="http://schemas.openxmlformats.org/officeDocument/2006/customXml" ds:itemID="{4679F99A-C9F2-43F7-96B5-DAA2C9A0228B}"/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558</Words>
  <Application>Microsoft Office PowerPoint</Application>
  <PresentationFormat>Widescreen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Atlas HR eServices My Leave New Leave Types 2016</vt:lpstr>
      <vt:lpstr>Jury Duty Leave - how to apply for Jury Duty leave</vt:lpstr>
      <vt:lpstr>Floating Holiday (NY) - how to apply for a Floating Holiday</vt:lpstr>
      <vt:lpstr>Floating Holiday (NY) - how to apply for a Floating Holiday</vt:lpstr>
      <vt:lpstr>Rest &amp; Recuperation (R&amp;R) - how to apply for R&amp;R</vt:lpstr>
      <vt:lpstr>Rest &amp; Recuperation (R&amp;R) - how to approve R&amp;R</vt:lpstr>
      <vt:lpstr>Official Business - how to apply for Official Business travel</vt:lpstr>
      <vt:lpstr>Official Business - how to apply for Official Business travel</vt:lpstr>
      <vt:lpstr>Compensatory Day Off (CDO) - how to apply for CDO for travel compensation</vt:lpstr>
      <vt:lpstr>Compensatory Day Off (CDO) - how to apply for CDO for travel compensation</vt:lpstr>
      <vt:lpstr>Compensatory Day Off (CDO) - how to approve CDO </vt:lpstr>
      <vt:lpstr>Q&amp;A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 HR eServices My Leave New Leave Types 2016</dc:title>
  <dc:creator>Thomas Gilmartin</dc:creator>
  <cp:lastModifiedBy>Thomas Gilmartin</cp:lastModifiedBy>
  <cp:revision>8</cp:revision>
  <dcterms:created xsi:type="dcterms:W3CDTF">2016-03-16T15:03:32Z</dcterms:created>
  <dcterms:modified xsi:type="dcterms:W3CDTF">2016-03-16T15:59:34Z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0x010100F09E904310F9BF4F86800442E2C3CD5D</vt:lpwstr>
  </property>
</Properties>
</file>